
<file path=[Content_Types].xml><?xml version="1.0" encoding="utf-8"?>
<Types xmlns="http://schemas.openxmlformats.org/package/2006/content-types">
  <Default Extension="mp3" ContentType="audio/mpeg"/>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2" r:id="rId7"/>
    <p:sldId id="275" r:id="rId8"/>
    <p:sldId id="266" r:id="rId9"/>
    <p:sldId id="277" r:id="rId10"/>
    <p:sldId id="278" r:id="rId11"/>
    <p:sldId id="267" r:id="rId12"/>
    <p:sldId id="263" r:id="rId13"/>
    <p:sldId id="268" r:id="rId14"/>
    <p:sldId id="269" r:id="rId15"/>
    <p:sldId id="279" r:id="rId16"/>
    <p:sldId id="264" r:id="rId17"/>
    <p:sldId id="270" r:id="rId18"/>
    <p:sldId id="280" r:id="rId19"/>
    <p:sldId id="271"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A6200-CAB3-4260-8559-2A563DF6E988}" type="datetimeFigureOut">
              <a:rPr lang="en-GB" smtClean="0"/>
              <a:t>05/05/2016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A7D0B-2CB2-4D10-B8A6-D5B9037B97D8}" type="slidenum">
              <a:rPr lang="en-GB" smtClean="0"/>
              <a:t>‹#›</a:t>
            </a:fld>
            <a:endParaRPr lang="en-GB"/>
          </a:p>
        </p:txBody>
      </p:sp>
    </p:spTree>
    <p:extLst>
      <p:ext uri="{BB962C8B-B14F-4D97-AF65-F5344CB8AC3E}">
        <p14:creationId xmlns:p14="http://schemas.microsoft.com/office/powerpoint/2010/main" val="155457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 things:</a:t>
            </a:r>
            <a:r>
              <a:rPr lang="en-GB" baseline="0" dirty="0" smtClean="0"/>
              <a:t> voce, disposition, ear, or intelligence</a:t>
            </a:r>
            <a:endParaRPr lang="en-GB" dirty="0"/>
          </a:p>
        </p:txBody>
      </p:sp>
      <p:sp>
        <p:nvSpPr>
          <p:cNvPr id="4" name="Slide Number Placeholder 3"/>
          <p:cNvSpPr>
            <a:spLocks noGrp="1"/>
          </p:cNvSpPr>
          <p:nvPr>
            <p:ph type="sldNum" sz="quarter" idx="10"/>
          </p:nvPr>
        </p:nvSpPr>
        <p:spPr/>
        <p:txBody>
          <a:bodyPr/>
          <a:lstStyle/>
          <a:p>
            <a:fld id="{86928DE6-3EDF-45AA-BB8D-3E81BB0F3DB0}" type="slidenum">
              <a:rPr lang="en-GB" smtClean="0"/>
              <a:t>8</a:t>
            </a:fld>
            <a:endParaRPr lang="en-GB"/>
          </a:p>
        </p:txBody>
      </p:sp>
    </p:spTree>
    <p:extLst>
      <p:ext uri="{BB962C8B-B14F-4D97-AF65-F5344CB8AC3E}">
        <p14:creationId xmlns:p14="http://schemas.microsoft.com/office/powerpoint/2010/main" val="14853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Tremolo</a:t>
            </a:r>
            <a:r>
              <a:rPr lang="en-GB" baseline="0" dirty="0" smtClean="0"/>
              <a:t> / trill</a:t>
            </a:r>
            <a:endParaRPr lang="en-GB" dirty="0"/>
          </a:p>
        </p:txBody>
      </p:sp>
      <p:sp>
        <p:nvSpPr>
          <p:cNvPr id="4" name="Slide Number Placeholder 3"/>
          <p:cNvSpPr>
            <a:spLocks noGrp="1"/>
          </p:cNvSpPr>
          <p:nvPr>
            <p:ph type="sldNum" sz="quarter" idx="10"/>
          </p:nvPr>
        </p:nvSpPr>
        <p:spPr/>
        <p:txBody>
          <a:bodyPr/>
          <a:lstStyle/>
          <a:p>
            <a:fld id="{86928DE6-3EDF-45AA-BB8D-3E81BB0F3DB0}" type="slidenum">
              <a:rPr lang="en-GB" smtClean="0"/>
              <a:t>18</a:t>
            </a:fld>
            <a:endParaRPr lang="en-GB"/>
          </a:p>
        </p:txBody>
      </p:sp>
    </p:spTree>
    <p:extLst>
      <p:ext uri="{BB962C8B-B14F-4D97-AF65-F5344CB8AC3E}">
        <p14:creationId xmlns:p14="http://schemas.microsoft.com/office/powerpoint/2010/main" val="881117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212376-0599-49FF-A8C4-20B2E1526D5E}"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202671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12376-0599-49FF-A8C4-20B2E1526D5E}"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417327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12376-0599-49FF-A8C4-20B2E1526D5E}"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226910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12376-0599-49FF-A8C4-20B2E1526D5E}"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19352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12376-0599-49FF-A8C4-20B2E1526D5E}" type="datetimeFigureOut">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87876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212376-0599-49FF-A8C4-20B2E1526D5E}"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52995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212376-0599-49FF-A8C4-20B2E1526D5E}" type="datetimeFigureOut">
              <a:rPr lang="en-GB" smtClean="0"/>
              <a:t>05/05/2016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131747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212376-0599-49FF-A8C4-20B2E1526D5E}" type="datetimeFigureOut">
              <a:rPr lang="en-GB" smtClean="0"/>
              <a:t>05/05/2016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258037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12376-0599-49FF-A8C4-20B2E1526D5E}" type="datetimeFigureOut">
              <a:rPr lang="en-GB" smtClean="0"/>
              <a:t>05/05/2016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139345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12376-0599-49FF-A8C4-20B2E1526D5E}"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113086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12376-0599-49FF-A8C4-20B2E1526D5E}" type="datetimeFigureOut">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F4C92E-ABEF-4A1E-84A8-58F43B9F4FA3}" type="slidenum">
              <a:rPr lang="en-GB" smtClean="0"/>
              <a:t>‹#›</a:t>
            </a:fld>
            <a:endParaRPr lang="en-GB"/>
          </a:p>
        </p:txBody>
      </p:sp>
    </p:spTree>
    <p:extLst>
      <p:ext uri="{BB962C8B-B14F-4D97-AF65-F5344CB8AC3E}">
        <p14:creationId xmlns:p14="http://schemas.microsoft.com/office/powerpoint/2010/main" val="231775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12376-0599-49FF-A8C4-20B2E1526D5E}" type="datetimeFigureOut">
              <a:rPr lang="en-GB" smtClean="0"/>
              <a:t>05/05/2016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4C92E-ABEF-4A1E-84A8-58F43B9F4FA3}" type="slidenum">
              <a:rPr lang="en-GB" smtClean="0"/>
              <a:t>‹#›</a:t>
            </a:fld>
            <a:endParaRPr lang="en-GB"/>
          </a:p>
        </p:txBody>
      </p:sp>
    </p:spTree>
    <p:extLst>
      <p:ext uri="{BB962C8B-B14F-4D97-AF65-F5344CB8AC3E}">
        <p14:creationId xmlns:p14="http://schemas.microsoft.com/office/powerpoint/2010/main" val="219118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10.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slideLayout" Target="../slideLayouts/slideLayout7.xml"/><Relationship Id="rId4" Type="http://schemas.openxmlformats.org/officeDocument/2006/relationships/audio" Target="../media/media4.mp3"/></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200" dirty="0" smtClean="0"/>
              <a:t>Reconstructing </a:t>
            </a:r>
            <a:r>
              <a:rPr lang="en-GB" sz="3200" dirty="0"/>
              <a:t>Historical Singing: Reality or Fantasy</a:t>
            </a:r>
            <a:r>
              <a:rPr lang="en-GB" sz="3200" dirty="0" smtClean="0"/>
              <a:t>?</a:t>
            </a:r>
            <a:r>
              <a:rPr lang="en-GB" sz="3200" dirty="0"/>
              <a:t/>
            </a:r>
            <a:br>
              <a:rPr lang="en-GB" sz="3200" dirty="0"/>
            </a:br>
            <a:r>
              <a:rPr lang="en-GB" sz="3200" dirty="0" smtClean="0"/>
              <a:t>	</a:t>
            </a:r>
            <a:endParaRPr lang="en-GB" sz="3200" dirty="0"/>
          </a:p>
        </p:txBody>
      </p:sp>
      <p:sp>
        <p:nvSpPr>
          <p:cNvPr id="3" name="Subtitle 2"/>
          <p:cNvSpPr>
            <a:spLocks noGrp="1"/>
          </p:cNvSpPr>
          <p:nvPr>
            <p:ph type="subTitle" idx="1"/>
          </p:nvPr>
        </p:nvSpPr>
        <p:spPr/>
        <p:txBody>
          <a:bodyPr>
            <a:normAutofit/>
          </a:bodyPr>
          <a:lstStyle/>
          <a:p>
            <a:r>
              <a:rPr lang="en-GB" sz="2400" dirty="0" smtClean="0">
                <a:solidFill>
                  <a:schemeClr val="tx1"/>
                </a:solidFill>
              </a:rPr>
              <a:t>Richard Wistreich</a:t>
            </a:r>
            <a:endParaRPr lang="en-GB" sz="2000" dirty="0">
              <a:solidFill>
                <a:schemeClr val="tx1"/>
              </a:solidFill>
            </a:endParaRPr>
          </a:p>
        </p:txBody>
      </p:sp>
      <p:pic>
        <p:nvPicPr>
          <p:cNvPr id="4" name="La Sonnambula rec 189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11960" y="4725144"/>
            <a:ext cx="609600" cy="609600"/>
          </a:xfrm>
          <a:prstGeom prst="rect">
            <a:avLst/>
          </a:prstGeom>
        </p:spPr>
      </p:pic>
    </p:spTree>
    <p:extLst>
      <p:ext uri="{BB962C8B-B14F-4D97-AF65-F5344CB8AC3E}">
        <p14:creationId xmlns:p14="http://schemas.microsoft.com/office/powerpoint/2010/main" val="2818696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altLang="en-US" dirty="0"/>
          </a:p>
        </p:txBody>
      </p:sp>
      <p:sp>
        <p:nvSpPr>
          <p:cNvPr id="5123" name="Rectangle 3"/>
          <p:cNvSpPr>
            <a:spLocks noGrp="1" noChangeArrowheads="1"/>
          </p:cNvSpPr>
          <p:nvPr>
            <p:ph type="body" idx="1"/>
          </p:nvPr>
        </p:nvSpPr>
        <p:spPr/>
        <p:txBody>
          <a:bodyPr/>
          <a:lstStyle/>
          <a:p>
            <a:pPr marL="0" indent="0">
              <a:lnSpc>
                <a:spcPct val="90000"/>
              </a:lnSpc>
              <a:buNone/>
            </a:pPr>
            <a:r>
              <a:rPr lang="en-GB" altLang="en-US" sz="2800" dirty="0" err="1"/>
              <a:t>Casserius</a:t>
            </a:r>
            <a:r>
              <a:rPr lang="en-GB" altLang="en-US" sz="2800" dirty="0"/>
              <a:t> (1600</a:t>
            </a:r>
            <a:r>
              <a:rPr lang="en-GB" altLang="en-US" sz="2800" dirty="0" smtClean="0"/>
              <a:t>): ‘speech </a:t>
            </a:r>
            <a:r>
              <a:rPr lang="en-GB" altLang="en-US" sz="2800" dirty="0"/>
              <a:t>is the interpreter of our reasoning and intellect, the unfolder of all our conceptual thoughts, and, in the like manner, the active component of our soul? For our verbal expressions are the indices to the passions of our </a:t>
            </a:r>
            <a:r>
              <a:rPr lang="en-GB" altLang="en-US" sz="2800" dirty="0" smtClean="0"/>
              <a:t>beings’.</a:t>
            </a:r>
            <a:endParaRPr lang="en-US" alt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l"/>
            <a:r>
              <a:rPr lang="en-GB" altLang="en-US" sz="2800" dirty="0"/>
              <a:t>Pierre de la </a:t>
            </a:r>
            <a:r>
              <a:rPr lang="en-GB" altLang="en-US" sz="2800" dirty="0" err="1"/>
              <a:t>Primaudaye</a:t>
            </a:r>
            <a:r>
              <a:rPr lang="en-GB" altLang="en-US" sz="2800" dirty="0"/>
              <a:t>, </a:t>
            </a:r>
            <a:r>
              <a:rPr lang="en-GB" sz="2800" i="1" dirty="0"/>
              <a:t>Suite de </a:t>
            </a:r>
            <a:r>
              <a:rPr lang="en-GB" sz="2800" i="1" dirty="0" err="1" smtClean="0"/>
              <a:t>l’academie</a:t>
            </a:r>
            <a:r>
              <a:rPr lang="en-GB" sz="2800" i="1" dirty="0" smtClean="0"/>
              <a:t> </a:t>
            </a:r>
            <a:r>
              <a:rPr lang="en-GB" sz="2800" i="1" dirty="0" err="1" smtClean="0"/>
              <a:t>francoise</a:t>
            </a:r>
            <a:r>
              <a:rPr lang="en-GB" sz="2800" dirty="0"/>
              <a:t> </a:t>
            </a:r>
            <a:r>
              <a:rPr lang="en-GB" altLang="en-US" sz="2800" dirty="0" smtClean="0"/>
              <a:t>(1580</a:t>
            </a:r>
            <a:r>
              <a:rPr lang="en-GB" altLang="en-US" sz="2800" dirty="0"/>
              <a:t>)</a:t>
            </a:r>
            <a:endParaRPr lang="en-US" altLang="en-US" sz="2800" dirty="0"/>
          </a:p>
        </p:txBody>
      </p:sp>
      <p:sp>
        <p:nvSpPr>
          <p:cNvPr id="7171" name="Rectangle 3"/>
          <p:cNvSpPr>
            <a:spLocks noGrp="1" noChangeArrowheads="1"/>
          </p:cNvSpPr>
          <p:nvPr>
            <p:ph type="body" idx="1"/>
          </p:nvPr>
        </p:nvSpPr>
        <p:spPr>
          <a:xfrm>
            <a:off x="457200" y="1600200"/>
            <a:ext cx="8229600" cy="5069160"/>
          </a:xfrm>
        </p:spPr>
        <p:txBody>
          <a:bodyPr>
            <a:normAutofit lnSpcReduction="10000"/>
          </a:bodyPr>
          <a:lstStyle/>
          <a:p>
            <a:pPr>
              <a:buFontTx/>
              <a:buNone/>
            </a:pPr>
            <a:r>
              <a:rPr lang="en-GB" altLang="en-US" sz="2800" dirty="0"/>
              <a:t>	</a:t>
            </a:r>
            <a:r>
              <a:rPr lang="en-GB" altLang="en-US" sz="2800" dirty="0" smtClean="0"/>
              <a:t>‘Our </a:t>
            </a:r>
            <a:r>
              <a:rPr lang="en-GB" altLang="en-US" sz="2800" dirty="0" err="1"/>
              <a:t>soule</a:t>
            </a:r>
            <a:r>
              <a:rPr lang="en-GB" altLang="en-US" sz="2800" dirty="0"/>
              <a:t> </a:t>
            </a:r>
            <a:r>
              <a:rPr lang="en-GB" altLang="en-US" sz="2800" dirty="0" err="1"/>
              <a:t>useth</a:t>
            </a:r>
            <a:r>
              <a:rPr lang="en-GB" altLang="en-US" sz="2800" dirty="0"/>
              <a:t> thoughts and discourses which, cannot be declared as long as it is </a:t>
            </a:r>
            <a:r>
              <a:rPr lang="en-GB" altLang="en-US" sz="2800" dirty="0" err="1"/>
              <a:t>inclosed</a:t>
            </a:r>
            <a:r>
              <a:rPr lang="en-GB" altLang="en-US" sz="2800" dirty="0"/>
              <a:t> in this tabernacle of flesh…And so wee say that there are two </a:t>
            </a:r>
            <a:r>
              <a:rPr lang="en-GB" altLang="en-US" sz="2800" dirty="0" err="1"/>
              <a:t>kindes</a:t>
            </a:r>
            <a:r>
              <a:rPr lang="en-GB" altLang="en-US" sz="2800" dirty="0"/>
              <a:t> of speech in man, one </a:t>
            </a:r>
            <a:r>
              <a:rPr lang="en-GB" altLang="en-US" sz="2800" dirty="0" err="1"/>
              <a:t>internall</a:t>
            </a:r>
            <a:r>
              <a:rPr lang="en-GB" altLang="en-US" sz="2800" dirty="0"/>
              <a:t> and of the </a:t>
            </a:r>
            <a:r>
              <a:rPr lang="en-GB" altLang="en-US" sz="2800" dirty="0" err="1"/>
              <a:t>minde</a:t>
            </a:r>
            <a:r>
              <a:rPr lang="en-GB" altLang="en-US" sz="2800" dirty="0"/>
              <a:t>, the other </a:t>
            </a:r>
            <a:r>
              <a:rPr lang="en-GB" altLang="en-US" sz="2800" dirty="0" err="1"/>
              <a:t>externall</a:t>
            </a:r>
            <a:r>
              <a:rPr lang="en-GB" altLang="en-US" sz="2800" dirty="0"/>
              <a:t>, which is pronounced, that is the messenger of the </a:t>
            </a:r>
            <a:r>
              <a:rPr lang="en-GB" altLang="en-US" sz="2800" dirty="0" err="1"/>
              <a:t>internall</a:t>
            </a:r>
            <a:r>
              <a:rPr lang="en-GB" altLang="en-US" sz="2800" dirty="0"/>
              <a:t>, that </a:t>
            </a:r>
            <a:r>
              <a:rPr lang="en-GB" altLang="en-US" sz="2800" dirty="0" err="1"/>
              <a:t>speaketh</a:t>
            </a:r>
            <a:r>
              <a:rPr lang="en-GB" altLang="en-US" sz="2800" dirty="0"/>
              <a:t> of the heart. Therefore that which is framed in voice, &amp; brought into use, is as a river sent from the thought with the voice, as from his </a:t>
            </a:r>
            <a:r>
              <a:rPr lang="en-GB" altLang="en-US" sz="2800" dirty="0" smtClean="0"/>
              <a:t>fountain’.</a:t>
            </a:r>
          </a:p>
          <a:p>
            <a:pPr>
              <a:buFontTx/>
              <a:buNone/>
            </a:pPr>
            <a:r>
              <a:rPr lang="en-GB" sz="2800" dirty="0"/>
              <a:t>	</a:t>
            </a:r>
            <a:r>
              <a:rPr lang="en-GB" sz="2800" dirty="0" smtClean="0"/>
              <a:t>‘…  the </a:t>
            </a:r>
            <a:r>
              <a:rPr lang="en-GB" sz="2800" dirty="0"/>
              <a:t>head of the rough artery, commonly called the knot or joint of the neck or Adams morsel, being fashioned like to an </a:t>
            </a:r>
            <a:r>
              <a:rPr lang="en-GB" sz="2800" dirty="0" err="1"/>
              <a:t>Almain</a:t>
            </a:r>
            <a:r>
              <a:rPr lang="en-GB" sz="2800" dirty="0"/>
              <a:t> </a:t>
            </a:r>
            <a:r>
              <a:rPr lang="en-GB" sz="2800" dirty="0" smtClean="0"/>
              <a:t>flute’</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l"/>
            <a:r>
              <a:rPr lang="en-GB" sz="2400" dirty="0"/>
              <a:t> Ottavio Durante, </a:t>
            </a:r>
            <a:r>
              <a:rPr lang="en-GB" sz="2400" i="1" dirty="0"/>
              <a:t>Arie devote, le </a:t>
            </a:r>
            <a:r>
              <a:rPr lang="en-GB" sz="2400" i="1" dirty="0" err="1"/>
              <a:t>quali</a:t>
            </a:r>
            <a:r>
              <a:rPr lang="en-GB" sz="2400" i="1" dirty="0"/>
              <a:t> </a:t>
            </a:r>
            <a:r>
              <a:rPr lang="en-GB" sz="2400" i="1" dirty="0" err="1"/>
              <a:t>contengono</a:t>
            </a:r>
            <a:r>
              <a:rPr lang="en-GB" sz="2400" i="1" dirty="0"/>
              <a:t> in se la </a:t>
            </a:r>
            <a:r>
              <a:rPr lang="en-GB" sz="2400" i="1" dirty="0" err="1"/>
              <a:t>maniera</a:t>
            </a:r>
            <a:r>
              <a:rPr lang="en-GB" sz="2400" i="1" dirty="0"/>
              <a:t> di cantar’ con gratia, </a:t>
            </a:r>
            <a:r>
              <a:rPr lang="en-GB" sz="2400" i="1" dirty="0" err="1"/>
              <a:t>l’imitation</a:t>
            </a:r>
            <a:r>
              <a:rPr lang="en-GB" sz="2400" i="1" dirty="0"/>
              <a:t>’ delle parole, et il </a:t>
            </a:r>
            <a:r>
              <a:rPr lang="en-GB" sz="2400" i="1" dirty="0" err="1"/>
              <a:t>modo</a:t>
            </a:r>
            <a:r>
              <a:rPr lang="en-GB" sz="2400" i="1" dirty="0"/>
              <a:t> di </a:t>
            </a:r>
            <a:r>
              <a:rPr lang="en-GB" sz="2400" i="1" dirty="0" err="1"/>
              <a:t>scriver</a:t>
            </a:r>
            <a:r>
              <a:rPr lang="en-GB" sz="2400" i="1" dirty="0"/>
              <a:t> passaggi, et </a:t>
            </a:r>
            <a:r>
              <a:rPr lang="en-GB" sz="2400" i="1" dirty="0" err="1"/>
              <a:t>altri</a:t>
            </a:r>
            <a:r>
              <a:rPr lang="en-GB" sz="2400" i="1" dirty="0"/>
              <a:t> </a:t>
            </a:r>
            <a:r>
              <a:rPr lang="en-GB" sz="2400" i="1" dirty="0" err="1"/>
              <a:t>affetti</a:t>
            </a:r>
            <a:r>
              <a:rPr lang="en-GB" sz="2400" i="1" dirty="0"/>
              <a:t> </a:t>
            </a:r>
            <a:r>
              <a:rPr lang="en-GB" sz="2400" dirty="0"/>
              <a:t>(Rome, 1608)</a:t>
            </a:r>
          </a:p>
        </p:txBody>
      </p:sp>
      <p:sp>
        <p:nvSpPr>
          <p:cNvPr id="5" name="Content Placeholder 4"/>
          <p:cNvSpPr>
            <a:spLocks noGrp="1"/>
          </p:cNvSpPr>
          <p:nvPr>
            <p:ph idx="1"/>
          </p:nvPr>
        </p:nvSpPr>
        <p:spPr/>
        <p:txBody>
          <a:bodyPr>
            <a:normAutofit fontScale="92500" lnSpcReduction="20000"/>
          </a:bodyPr>
          <a:lstStyle/>
          <a:p>
            <a:pPr marL="0" indent="0">
              <a:buNone/>
            </a:pPr>
            <a:r>
              <a:rPr lang="en-GB" dirty="0" smtClean="0"/>
              <a:t>‘Singers </a:t>
            </a:r>
            <a:r>
              <a:rPr lang="en-GB" dirty="0"/>
              <a:t>must strive to grasp the sense of what it is they have to sing, especially when singing alone, so they can understand it in themselves and make it their own, in order to be able to bring their listeners to the same understanding, which is their principal purpose. They must take care to sing in tune, to sing </a:t>
            </a:r>
            <a:r>
              <a:rPr lang="en-GB" i="1" dirty="0"/>
              <a:t>adagio </a:t>
            </a:r>
            <a:r>
              <a:rPr lang="en-GB" dirty="0"/>
              <a:t>(that is, with great freedom of rhythm), to give forth the voice with </a:t>
            </a:r>
            <a:r>
              <a:rPr lang="en-GB" i="1" dirty="0"/>
              <a:t>gratia </a:t>
            </a:r>
            <a:r>
              <a:rPr lang="en-GB" dirty="0"/>
              <a:t>and to pronounce the words distinctly in order to be understood, and if they want to add </a:t>
            </a:r>
            <a:r>
              <a:rPr lang="en-GB" i="1" dirty="0"/>
              <a:t>passaggi</a:t>
            </a:r>
            <a:r>
              <a:rPr lang="en-GB" dirty="0"/>
              <a:t> they should remember that not every </a:t>
            </a:r>
            <a:r>
              <a:rPr lang="en-GB" i="1" dirty="0" err="1"/>
              <a:t>passaggio</a:t>
            </a:r>
            <a:r>
              <a:rPr lang="en-GB" i="1" dirty="0"/>
              <a:t> </a:t>
            </a:r>
            <a:r>
              <a:rPr lang="en-GB" dirty="0"/>
              <a:t>is suitable for good </a:t>
            </a:r>
            <a:r>
              <a:rPr lang="en-GB" i="1" dirty="0" err="1"/>
              <a:t>maniera</a:t>
            </a:r>
            <a:r>
              <a:rPr lang="en-GB" i="1" dirty="0"/>
              <a:t> </a:t>
            </a:r>
            <a:r>
              <a:rPr lang="en-GB" dirty="0"/>
              <a:t>in </a:t>
            </a:r>
            <a:r>
              <a:rPr lang="en-GB" dirty="0" smtClean="0"/>
              <a:t>singing’. </a:t>
            </a:r>
            <a:endParaRPr lang="en-GB" dirty="0"/>
          </a:p>
        </p:txBody>
      </p:sp>
    </p:spTree>
    <p:extLst>
      <p:ext uri="{BB962C8B-B14F-4D97-AF65-F5344CB8AC3E}">
        <p14:creationId xmlns:p14="http://schemas.microsoft.com/office/powerpoint/2010/main" val="338149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20000"/>
          </a:bodyPr>
          <a:lstStyle/>
          <a:p>
            <a:pPr marL="0" indent="0">
              <a:buNone/>
            </a:pPr>
            <a:r>
              <a:rPr lang="en-GB" sz="2800" i="1" dirty="0" smtClean="0"/>
              <a:t>Marin </a:t>
            </a:r>
            <a:r>
              <a:rPr lang="en-GB" sz="2800" i="1" dirty="0" err="1" smtClean="0"/>
              <a:t>Mersenne</a:t>
            </a:r>
            <a:r>
              <a:rPr lang="en-GB" sz="2800" i="1" dirty="0" smtClean="0"/>
              <a:t> (1636)</a:t>
            </a:r>
            <a:r>
              <a:rPr lang="en-GB" sz="2800" dirty="0" smtClean="0"/>
              <a:t>: </a:t>
            </a:r>
            <a:r>
              <a:rPr lang="en-GB" dirty="0" smtClean="0"/>
              <a:t>‘le </a:t>
            </a:r>
            <a:r>
              <a:rPr lang="en-GB" dirty="0"/>
              <a:t>larynx </a:t>
            </a:r>
            <a:r>
              <a:rPr lang="en-GB" dirty="0" err="1"/>
              <a:t>monte</a:t>
            </a:r>
            <a:r>
              <a:rPr lang="en-GB" dirty="0"/>
              <a:t> en haut </a:t>
            </a:r>
            <a:r>
              <a:rPr lang="en-GB" dirty="0" err="1"/>
              <a:t>quand</a:t>
            </a:r>
            <a:r>
              <a:rPr lang="en-GB" dirty="0"/>
              <a:t> nous </a:t>
            </a:r>
            <a:r>
              <a:rPr lang="en-GB" dirty="0" err="1"/>
              <a:t>chantons</a:t>
            </a:r>
            <a:r>
              <a:rPr lang="en-GB" dirty="0"/>
              <a:t> le </a:t>
            </a:r>
            <a:r>
              <a:rPr lang="en-GB" dirty="0" err="1"/>
              <a:t>Dessus</a:t>
            </a:r>
            <a:r>
              <a:rPr lang="en-GB" dirty="0"/>
              <a:t>. … le larynx descend en bas en </a:t>
            </a:r>
            <a:r>
              <a:rPr lang="en-GB" dirty="0" err="1"/>
              <a:t>chantant</a:t>
            </a:r>
            <a:r>
              <a:rPr lang="en-GB" dirty="0"/>
              <a:t> la </a:t>
            </a:r>
            <a:r>
              <a:rPr lang="en-GB" dirty="0" err="1" smtClean="0"/>
              <a:t>Basse</a:t>
            </a:r>
            <a:r>
              <a:rPr lang="en-GB" dirty="0" smtClean="0"/>
              <a:t>’. </a:t>
            </a:r>
          </a:p>
          <a:p>
            <a:pPr marL="0" indent="0">
              <a:buNone/>
            </a:pPr>
            <a:endParaRPr lang="en-GB" dirty="0" smtClean="0"/>
          </a:p>
          <a:p>
            <a:pPr marL="0" indent="0">
              <a:buNone/>
            </a:pPr>
            <a:r>
              <a:rPr lang="en-GB" sz="2800" i="1" dirty="0" smtClean="0"/>
              <a:t>Jean </a:t>
            </a:r>
            <a:r>
              <a:rPr lang="en-GB" sz="2800" i="1" dirty="0"/>
              <a:t>Antoine </a:t>
            </a:r>
            <a:r>
              <a:rPr lang="en-GB" sz="2800" i="1" dirty="0" err="1" smtClean="0"/>
              <a:t>Bérard</a:t>
            </a:r>
            <a:r>
              <a:rPr lang="en-GB" sz="2800" i="1" dirty="0" smtClean="0"/>
              <a:t> (1755)</a:t>
            </a:r>
            <a:r>
              <a:rPr lang="en-GB" sz="2800" dirty="0" smtClean="0"/>
              <a:t>: </a:t>
            </a:r>
            <a:r>
              <a:rPr lang="en-GB" dirty="0"/>
              <a:t>“Les Observations </a:t>
            </a:r>
            <a:r>
              <a:rPr lang="en-GB" dirty="0" err="1"/>
              <a:t>apprennent</a:t>
            </a:r>
            <a:r>
              <a:rPr lang="en-GB" dirty="0"/>
              <a:t> </a:t>
            </a:r>
            <a:r>
              <a:rPr lang="en-GB" dirty="0" err="1"/>
              <a:t>que</a:t>
            </a:r>
            <a:r>
              <a:rPr lang="en-GB" dirty="0"/>
              <a:t> le </a:t>
            </a:r>
            <a:r>
              <a:rPr lang="en-GB" dirty="0" err="1"/>
              <a:t>Larinx</a:t>
            </a:r>
            <a:r>
              <a:rPr lang="en-GB" dirty="0"/>
              <a:t> </a:t>
            </a:r>
            <a:r>
              <a:rPr lang="en-GB" dirty="0" err="1"/>
              <a:t>monte</a:t>
            </a:r>
            <a:r>
              <a:rPr lang="en-GB" dirty="0"/>
              <a:t> tout </a:t>
            </a:r>
            <a:r>
              <a:rPr lang="en-GB" dirty="0" err="1"/>
              <a:t>entier</a:t>
            </a:r>
            <a:r>
              <a:rPr lang="en-GB" dirty="0"/>
              <a:t> </a:t>
            </a:r>
            <a:r>
              <a:rPr lang="en-GB" dirty="0" err="1"/>
              <a:t>dans</a:t>
            </a:r>
            <a:r>
              <a:rPr lang="en-GB" dirty="0"/>
              <a:t> les Sons </a:t>
            </a:r>
            <a:r>
              <a:rPr lang="en-GB" dirty="0" err="1"/>
              <a:t>aigus</a:t>
            </a:r>
            <a:r>
              <a:rPr lang="en-GB" dirty="0"/>
              <a:t>, &amp; </a:t>
            </a:r>
            <a:r>
              <a:rPr lang="en-GB" dirty="0" err="1"/>
              <a:t>qu’il</a:t>
            </a:r>
            <a:r>
              <a:rPr lang="en-GB" dirty="0"/>
              <a:t> descend </a:t>
            </a:r>
            <a:r>
              <a:rPr lang="en-GB" dirty="0" err="1"/>
              <a:t>dans</a:t>
            </a:r>
            <a:r>
              <a:rPr lang="en-GB" dirty="0"/>
              <a:t> les Sons graves...&amp; </a:t>
            </a:r>
            <a:r>
              <a:rPr lang="en-GB" dirty="0" err="1"/>
              <a:t>que</a:t>
            </a:r>
            <a:r>
              <a:rPr lang="en-GB" dirty="0"/>
              <a:t> les </a:t>
            </a:r>
            <a:r>
              <a:rPr lang="en-GB" dirty="0" err="1"/>
              <a:t>degrés</a:t>
            </a:r>
            <a:r>
              <a:rPr lang="en-GB" dirty="0"/>
              <a:t> </a:t>
            </a:r>
            <a:r>
              <a:rPr lang="en-GB" dirty="0" err="1"/>
              <a:t>d’abaissement</a:t>
            </a:r>
            <a:r>
              <a:rPr lang="en-GB" dirty="0"/>
              <a:t> </a:t>
            </a:r>
            <a:r>
              <a:rPr lang="en-GB" dirty="0" err="1"/>
              <a:t>sont</a:t>
            </a:r>
            <a:r>
              <a:rPr lang="en-GB" dirty="0"/>
              <a:t> </a:t>
            </a:r>
            <a:r>
              <a:rPr lang="en-GB" dirty="0" err="1"/>
              <a:t>exactement</a:t>
            </a:r>
            <a:r>
              <a:rPr lang="en-GB" dirty="0"/>
              <a:t> </a:t>
            </a:r>
            <a:r>
              <a:rPr lang="en-GB" dirty="0" err="1"/>
              <a:t>dans</a:t>
            </a:r>
            <a:r>
              <a:rPr lang="en-GB" dirty="0"/>
              <a:t> les </a:t>
            </a:r>
            <a:r>
              <a:rPr lang="en-GB" dirty="0" err="1"/>
              <a:t>mêmes</a:t>
            </a:r>
            <a:r>
              <a:rPr lang="en-GB" dirty="0"/>
              <a:t> proportions, </a:t>
            </a:r>
            <a:r>
              <a:rPr lang="en-GB" dirty="0" err="1"/>
              <a:t>que</a:t>
            </a:r>
            <a:r>
              <a:rPr lang="en-GB" dirty="0"/>
              <a:t> les </a:t>
            </a:r>
            <a:r>
              <a:rPr lang="en-GB" dirty="0" err="1"/>
              <a:t>degrés</a:t>
            </a:r>
            <a:r>
              <a:rPr lang="en-GB" dirty="0"/>
              <a:t> </a:t>
            </a:r>
            <a:r>
              <a:rPr lang="en-GB" dirty="0" err="1"/>
              <a:t>d’élevation</a:t>
            </a:r>
            <a:r>
              <a:rPr lang="en-GB" dirty="0"/>
              <a:t> </a:t>
            </a:r>
            <a:r>
              <a:rPr lang="en-GB" dirty="0" err="1"/>
              <a:t>dans</a:t>
            </a:r>
            <a:r>
              <a:rPr lang="en-GB" dirty="0"/>
              <a:t> les Sons </a:t>
            </a:r>
            <a:r>
              <a:rPr lang="en-GB" dirty="0" err="1"/>
              <a:t>aigus</a:t>
            </a:r>
            <a:r>
              <a:rPr lang="en-GB" dirty="0"/>
              <a:t>. On </a:t>
            </a:r>
            <a:r>
              <a:rPr lang="en-GB" dirty="0" err="1"/>
              <a:t>peut</a:t>
            </a:r>
            <a:r>
              <a:rPr lang="en-GB" dirty="0"/>
              <a:t> se </a:t>
            </a:r>
            <a:r>
              <a:rPr lang="en-GB" dirty="0" err="1"/>
              <a:t>convaincre</a:t>
            </a:r>
            <a:r>
              <a:rPr lang="en-GB" dirty="0"/>
              <a:t> de la </a:t>
            </a:r>
            <a:r>
              <a:rPr lang="en-GB" dirty="0" err="1"/>
              <a:t>verité</a:t>
            </a:r>
            <a:r>
              <a:rPr lang="en-GB" dirty="0"/>
              <a:t> &amp; </a:t>
            </a:r>
            <a:r>
              <a:rPr lang="en-GB" dirty="0" err="1"/>
              <a:t>l’exactitude</a:t>
            </a:r>
            <a:r>
              <a:rPr lang="en-GB" dirty="0"/>
              <a:t> de </a:t>
            </a:r>
            <a:r>
              <a:rPr lang="en-GB" dirty="0" err="1"/>
              <a:t>ces</a:t>
            </a:r>
            <a:r>
              <a:rPr lang="en-GB" dirty="0"/>
              <a:t> proportions, en </a:t>
            </a:r>
            <a:r>
              <a:rPr lang="en-GB" dirty="0" err="1"/>
              <a:t>portant</a:t>
            </a:r>
            <a:r>
              <a:rPr lang="en-GB" dirty="0"/>
              <a:t> le </a:t>
            </a:r>
            <a:r>
              <a:rPr lang="en-GB" dirty="0" err="1"/>
              <a:t>doigt</a:t>
            </a:r>
            <a:r>
              <a:rPr lang="en-GB" dirty="0"/>
              <a:t> sur le </a:t>
            </a:r>
            <a:r>
              <a:rPr lang="en-GB" dirty="0" err="1"/>
              <a:t>Larinx</a:t>
            </a:r>
            <a:r>
              <a:rPr lang="en-GB" dirty="0"/>
              <a:t>, </a:t>
            </a:r>
            <a:r>
              <a:rPr lang="en-GB" dirty="0" err="1"/>
              <a:t>lorsqu’on</a:t>
            </a:r>
            <a:r>
              <a:rPr lang="en-GB" dirty="0"/>
              <a:t> rend des Sons </a:t>
            </a:r>
            <a:r>
              <a:rPr lang="en-GB" dirty="0" err="1"/>
              <a:t>aigus</a:t>
            </a:r>
            <a:r>
              <a:rPr lang="en-GB" dirty="0"/>
              <a:t> </a:t>
            </a:r>
            <a:r>
              <a:rPr lang="en-GB" dirty="0" err="1"/>
              <a:t>ou</a:t>
            </a:r>
            <a:r>
              <a:rPr lang="en-GB" dirty="0"/>
              <a:t> graves”</a:t>
            </a:r>
          </a:p>
        </p:txBody>
      </p:sp>
    </p:spTree>
    <p:extLst>
      <p:ext uri="{BB962C8B-B14F-4D97-AF65-F5344CB8AC3E}">
        <p14:creationId xmlns:p14="http://schemas.microsoft.com/office/powerpoint/2010/main" val="333576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buNone/>
            </a:pPr>
            <a:r>
              <a:rPr lang="en-GB" sz="2800" dirty="0" err="1" smtClean="0"/>
              <a:t>Mersenne</a:t>
            </a:r>
            <a:r>
              <a:rPr lang="en-GB" sz="2800" dirty="0" smtClean="0"/>
              <a:t> (1636)</a:t>
            </a:r>
            <a:r>
              <a:rPr lang="en-GB" dirty="0" smtClean="0"/>
              <a:t> </a:t>
            </a:r>
            <a:r>
              <a:rPr lang="en-GB" sz="2800" dirty="0" smtClean="0"/>
              <a:t>‘Et </a:t>
            </a:r>
            <a:r>
              <a:rPr lang="en-GB" sz="2800" dirty="0"/>
              <a:t>la </a:t>
            </a:r>
            <a:r>
              <a:rPr lang="en-GB" sz="2800" dirty="0" err="1"/>
              <a:t>flexibilté</a:t>
            </a:r>
            <a:r>
              <a:rPr lang="en-GB" sz="2800" dirty="0"/>
              <a:t> de la </a:t>
            </a:r>
            <a:r>
              <a:rPr lang="en-GB" sz="2800" dirty="0" err="1"/>
              <a:t>voix</a:t>
            </a:r>
            <a:r>
              <a:rPr lang="en-GB" sz="2800" dirty="0"/>
              <a:t> </a:t>
            </a:r>
            <a:r>
              <a:rPr lang="en-GB" sz="2800" dirty="0" err="1"/>
              <a:t>n’est</a:t>
            </a:r>
            <a:r>
              <a:rPr lang="en-GB" sz="2800" dirty="0"/>
              <a:t> </a:t>
            </a:r>
            <a:r>
              <a:rPr lang="en-GB" sz="2800" dirty="0" err="1"/>
              <a:t>austre</a:t>
            </a:r>
            <a:r>
              <a:rPr lang="en-GB" sz="2800" dirty="0"/>
              <a:t> chose </a:t>
            </a:r>
            <a:r>
              <a:rPr lang="en-GB" sz="2800" dirty="0" err="1"/>
              <a:t>que</a:t>
            </a:r>
            <a:r>
              <a:rPr lang="en-GB" sz="2800" dirty="0"/>
              <a:t> la </a:t>
            </a:r>
            <a:r>
              <a:rPr lang="en-GB" sz="2800" dirty="0" err="1"/>
              <a:t>facilité</a:t>
            </a:r>
            <a:r>
              <a:rPr lang="en-GB" sz="2800" dirty="0"/>
              <a:t> &amp; la disposition </a:t>
            </a:r>
            <a:r>
              <a:rPr lang="en-GB" sz="2800" dirty="0" err="1"/>
              <a:t>qu’elle</a:t>
            </a:r>
            <a:r>
              <a:rPr lang="en-GB" sz="2800" dirty="0"/>
              <a:t> a à se porter par </a:t>
            </a:r>
            <a:r>
              <a:rPr lang="en-GB" sz="2800" dirty="0" err="1"/>
              <a:t>toutes</a:t>
            </a:r>
            <a:r>
              <a:rPr lang="en-GB" sz="2800" dirty="0"/>
              <a:t> </a:t>
            </a:r>
            <a:r>
              <a:rPr lang="en-GB" sz="2800" dirty="0" err="1"/>
              <a:t>sortes</a:t>
            </a:r>
            <a:r>
              <a:rPr lang="en-GB" sz="2800" dirty="0"/>
              <a:t> de </a:t>
            </a:r>
            <a:r>
              <a:rPr lang="en-GB" sz="2800" dirty="0" err="1"/>
              <a:t>degrez</a:t>
            </a:r>
            <a:r>
              <a:rPr lang="en-GB" sz="2800" dirty="0"/>
              <a:t> &amp; </a:t>
            </a:r>
            <a:r>
              <a:rPr lang="en-GB" sz="2800" dirty="0" err="1"/>
              <a:t>d’intervalles</a:t>
            </a:r>
            <a:r>
              <a:rPr lang="en-GB" sz="2800" dirty="0"/>
              <a:t> </a:t>
            </a:r>
            <a:r>
              <a:rPr lang="en-GB" sz="2800" dirty="0" err="1"/>
              <a:t>tant</a:t>
            </a:r>
            <a:r>
              <a:rPr lang="en-GB" sz="2800" dirty="0"/>
              <a:t> en </a:t>
            </a:r>
            <a:r>
              <a:rPr lang="en-GB" sz="2800" dirty="0" err="1"/>
              <a:t>montant</a:t>
            </a:r>
            <a:r>
              <a:rPr lang="en-GB" sz="2800" dirty="0"/>
              <a:t>, </a:t>
            </a:r>
            <a:r>
              <a:rPr lang="en-GB" sz="2800" dirty="0" err="1"/>
              <a:t>qu’en</a:t>
            </a:r>
            <a:r>
              <a:rPr lang="en-GB" sz="2800" dirty="0"/>
              <a:t> descendant, &amp; en </a:t>
            </a:r>
            <a:r>
              <a:rPr lang="en-GB" sz="2800" dirty="0" err="1"/>
              <a:t>faisant</a:t>
            </a:r>
            <a:r>
              <a:rPr lang="en-GB" sz="2800" dirty="0"/>
              <a:t> </a:t>
            </a:r>
            <a:r>
              <a:rPr lang="en-GB" sz="2800" dirty="0" err="1"/>
              <a:t>toutes</a:t>
            </a:r>
            <a:r>
              <a:rPr lang="en-GB" sz="2800" dirty="0"/>
              <a:t> </a:t>
            </a:r>
            <a:r>
              <a:rPr lang="en-GB" sz="2800" dirty="0" err="1"/>
              <a:t>sortes</a:t>
            </a:r>
            <a:r>
              <a:rPr lang="en-GB" sz="2800" dirty="0"/>
              <a:t> de Passages, &amp; de </a:t>
            </a:r>
            <a:r>
              <a:rPr lang="en-GB" sz="2800" dirty="0" smtClean="0"/>
              <a:t>diminutions’</a:t>
            </a:r>
          </a:p>
          <a:p>
            <a:pPr marL="0" indent="0">
              <a:buNone/>
            </a:pPr>
            <a:endParaRPr lang="en-GB" dirty="0"/>
          </a:p>
          <a:p>
            <a:pPr marL="0" indent="0">
              <a:buNone/>
            </a:pPr>
            <a:r>
              <a:rPr lang="en-GB" sz="2800" dirty="0" err="1" smtClean="0"/>
              <a:t>Bacilly</a:t>
            </a:r>
            <a:r>
              <a:rPr lang="en-GB" sz="2800" dirty="0" smtClean="0"/>
              <a:t> (1668) ‘Disposition </a:t>
            </a:r>
            <a:r>
              <a:rPr lang="en-GB" sz="2800" dirty="0"/>
              <a:t>... </a:t>
            </a:r>
            <a:r>
              <a:rPr lang="en-GB" sz="2800" dirty="0" err="1"/>
              <a:t>est</a:t>
            </a:r>
            <a:r>
              <a:rPr lang="en-GB" sz="2800" dirty="0"/>
              <a:t> </a:t>
            </a:r>
            <a:r>
              <a:rPr lang="en-GB" sz="2800" dirty="0" err="1"/>
              <a:t>une</a:t>
            </a:r>
            <a:r>
              <a:rPr lang="en-GB" sz="2800" dirty="0"/>
              <a:t> </a:t>
            </a:r>
            <a:r>
              <a:rPr lang="en-GB" sz="2800" dirty="0" err="1"/>
              <a:t>certaine</a:t>
            </a:r>
            <a:r>
              <a:rPr lang="en-GB" sz="2800" dirty="0"/>
              <a:t> </a:t>
            </a:r>
            <a:r>
              <a:rPr lang="en-GB" sz="2800" dirty="0" err="1"/>
              <a:t>facilité</a:t>
            </a:r>
            <a:r>
              <a:rPr lang="en-GB" sz="2800" dirty="0"/>
              <a:t> </a:t>
            </a:r>
            <a:r>
              <a:rPr lang="en-GB" sz="2800" dirty="0" err="1"/>
              <a:t>d’executer</a:t>
            </a:r>
            <a:r>
              <a:rPr lang="en-GB" sz="2800" dirty="0"/>
              <a:t> tout </a:t>
            </a:r>
            <a:r>
              <a:rPr lang="en-GB" sz="2800" dirty="0" err="1"/>
              <a:t>ce</a:t>
            </a:r>
            <a:r>
              <a:rPr lang="en-GB" sz="2800" dirty="0"/>
              <a:t> qui </a:t>
            </a:r>
            <a:r>
              <a:rPr lang="en-GB" sz="2800" dirty="0" err="1"/>
              <a:t>consiste</a:t>
            </a:r>
            <a:r>
              <a:rPr lang="en-GB" sz="2800" dirty="0"/>
              <a:t> la </a:t>
            </a:r>
            <a:r>
              <a:rPr lang="en-GB" sz="2800" dirty="0" err="1"/>
              <a:t>Maniere</a:t>
            </a:r>
            <a:r>
              <a:rPr lang="en-GB" sz="2800" dirty="0"/>
              <a:t> de Chanter, &amp; qui a son siege </a:t>
            </a:r>
            <a:r>
              <a:rPr lang="en-GB" sz="2800" dirty="0" err="1"/>
              <a:t>dans</a:t>
            </a:r>
            <a:r>
              <a:rPr lang="en-GB" sz="2800" dirty="0"/>
              <a:t> le </a:t>
            </a:r>
            <a:r>
              <a:rPr lang="en-GB" sz="2800" dirty="0" err="1" smtClean="0"/>
              <a:t>gosier</a:t>
            </a:r>
            <a:r>
              <a:rPr lang="en-GB" sz="2800" dirty="0" smtClean="0"/>
              <a:t>’</a:t>
            </a:r>
            <a:endParaRPr lang="en-GB" sz="2800" dirty="0"/>
          </a:p>
        </p:txBody>
      </p:sp>
    </p:spTree>
    <p:extLst>
      <p:ext uri="{BB962C8B-B14F-4D97-AF65-F5344CB8AC3E}">
        <p14:creationId xmlns:p14="http://schemas.microsoft.com/office/powerpoint/2010/main" val="3470919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925702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20" name="Object 4"/>
          <p:cNvGraphicFramePr>
            <a:graphicFrameLocks noGrp="1" noChangeAspect="1"/>
          </p:cNvGraphicFramePr>
          <p:nvPr>
            <p:ph sz="half" idx="4294967295"/>
            <p:extLst>
              <p:ext uri="{D42A27DB-BD31-4B8C-83A1-F6EECF244321}">
                <p14:modId xmlns:p14="http://schemas.microsoft.com/office/powerpoint/2010/main" val="1712532786"/>
              </p:ext>
            </p:extLst>
          </p:nvPr>
        </p:nvGraphicFramePr>
        <p:xfrm>
          <a:off x="2771800" y="0"/>
          <a:ext cx="4775200" cy="6816726"/>
        </p:xfrm>
        <a:graphic>
          <a:graphicData uri="http://schemas.openxmlformats.org/presentationml/2006/ole">
            <mc:AlternateContent xmlns:mc="http://schemas.openxmlformats.org/markup-compatibility/2006">
              <mc:Choice xmlns:v="urn:schemas-microsoft-com:vml" Requires="v">
                <p:oleObj spid="_x0000_s1053" name="Acrobat Document" r:id="rId3" imgW="5667113" imgH="8019898" progId="AcroExch.Document.7">
                  <p:embed/>
                </p:oleObj>
              </mc:Choice>
              <mc:Fallback>
                <p:oleObj name="Acrobat Document" r:id="rId3" imgW="5667113" imgH="8019898"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906" r="635"/>
                      <a:stretch>
                        <a:fillRect/>
                      </a:stretch>
                    </p:blipFill>
                    <p:spPr bwMode="auto">
                      <a:xfrm>
                        <a:off x="2771800" y="0"/>
                        <a:ext cx="4775200" cy="6816726"/>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dirty="0" smtClean="0"/>
              <a:t>Francesco </a:t>
            </a:r>
            <a:r>
              <a:rPr lang="en-GB" sz="2400" dirty="0" err="1" smtClean="0"/>
              <a:t>Rognoni</a:t>
            </a:r>
            <a:r>
              <a:rPr lang="en-GB" sz="2400" dirty="0" smtClean="0"/>
              <a:t> (1620)</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6868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289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r="7979"/>
          <a:stretch>
            <a:fillRect/>
          </a:stretch>
        </p:blipFill>
        <p:spPr bwMode="auto">
          <a:xfrm>
            <a:off x="0" y="1916113"/>
            <a:ext cx="9163050"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725"/>
            <a:ext cx="90011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92696"/>
            <a:ext cx="8229600" cy="5433467"/>
          </a:xfrm>
        </p:spPr>
        <p:txBody>
          <a:bodyPr/>
          <a:lstStyle/>
          <a:p>
            <a:pPr marL="0" indent="0">
              <a:buNone/>
            </a:pPr>
            <a:r>
              <a:rPr lang="en-GB" dirty="0" err="1" smtClean="0"/>
              <a:t>Lodovico</a:t>
            </a:r>
            <a:r>
              <a:rPr lang="en-GB" dirty="0" smtClean="0"/>
              <a:t> </a:t>
            </a:r>
            <a:r>
              <a:rPr lang="en-GB" dirty="0" err="1" smtClean="0"/>
              <a:t>Zacconi</a:t>
            </a:r>
            <a:r>
              <a:rPr lang="en-GB" dirty="0" smtClean="0"/>
              <a:t> (1592) ‘The </a:t>
            </a:r>
            <a:r>
              <a:rPr lang="en-GB" i="1" dirty="0"/>
              <a:t>tremolo</a:t>
            </a:r>
            <a:r>
              <a:rPr lang="en-GB" dirty="0"/>
              <a:t>, that is, the trembling voice, is the true door for entering into the </a:t>
            </a:r>
            <a:r>
              <a:rPr lang="en-GB" i="1" dirty="0"/>
              <a:t>passaggi</a:t>
            </a:r>
            <a:r>
              <a:rPr lang="en-GB" dirty="0"/>
              <a:t> and for mastering the </a:t>
            </a:r>
            <a:r>
              <a:rPr lang="en-GB" i="1" dirty="0" err="1"/>
              <a:t>gorgie</a:t>
            </a:r>
            <a:r>
              <a:rPr lang="en-GB" dirty="0"/>
              <a:t>, because a ship sails more easily once it is already in motion’</a:t>
            </a:r>
          </a:p>
        </p:txBody>
      </p:sp>
    </p:spTree>
    <p:extLst>
      <p:ext uri="{BB962C8B-B14F-4D97-AF65-F5344CB8AC3E}">
        <p14:creationId xmlns:p14="http://schemas.microsoft.com/office/powerpoint/2010/main" val="405953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2" y="304030"/>
            <a:ext cx="9144000" cy="6249939"/>
          </a:xfrm>
          <a:prstGeom prst="rect">
            <a:avLst/>
          </a:prstGeom>
        </p:spPr>
      </p:pic>
    </p:spTree>
    <p:extLst>
      <p:ext uri="{BB962C8B-B14F-4D97-AF65-F5344CB8AC3E}">
        <p14:creationId xmlns:p14="http://schemas.microsoft.com/office/powerpoint/2010/main" val="3098837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err="1" smtClean="0"/>
              <a:t>Zacconi</a:t>
            </a:r>
            <a:r>
              <a:rPr lang="en-GB" dirty="0" smtClean="0"/>
              <a:t> (1592):</a:t>
            </a:r>
          </a:p>
          <a:p>
            <a:pPr marL="0" indent="0">
              <a:buNone/>
            </a:pPr>
            <a:r>
              <a:rPr lang="en-GB" dirty="0" smtClean="0"/>
              <a:t>‘Two </a:t>
            </a:r>
            <a:r>
              <a:rPr lang="en-GB" dirty="0"/>
              <a:t>things are necessary to whoever wishes to practise this profession - chest </a:t>
            </a:r>
            <a:r>
              <a:rPr lang="en-GB" dirty="0" smtClean="0"/>
              <a:t>and </a:t>
            </a:r>
            <a:r>
              <a:rPr lang="en-GB" dirty="0"/>
              <a:t>throat; chest in order that a great quantity and number of figures can be carried through to the proper end; throat to be able to deliver them with </a:t>
            </a:r>
            <a:r>
              <a:rPr lang="en-GB" dirty="0" smtClean="0"/>
              <a:t>facility’.</a:t>
            </a:r>
            <a:endParaRPr lang="en-GB" dirty="0"/>
          </a:p>
          <a:p>
            <a:pPr marL="0" indent="0">
              <a:buNone/>
            </a:pPr>
            <a:endParaRPr lang="en-GB" dirty="0"/>
          </a:p>
        </p:txBody>
      </p:sp>
    </p:spTree>
    <p:extLst>
      <p:ext uri="{BB962C8B-B14F-4D97-AF65-F5344CB8AC3E}">
        <p14:creationId xmlns:p14="http://schemas.microsoft.com/office/powerpoint/2010/main" val="3909067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aga Bihag excerp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20272" y="260648"/>
            <a:ext cx="609600" cy="609600"/>
          </a:xfrm>
          <a:prstGeom prst="rect">
            <a:avLst/>
          </a:prstGeom>
        </p:spPr>
      </p:pic>
      <p:pic>
        <p:nvPicPr>
          <p:cNvPr id="6" name="22 Indarno Febo excerp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045068" y="3284984"/>
            <a:ext cx="609600" cy="6096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60" y="-2363"/>
            <a:ext cx="5119666" cy="6923739"/>
          </a:xfrm>
          <a:prstGeom prst="rect">
            <a:avLst/>
          </a:prstGeom>
        </p:spPr>
      </p:pic>
    </p:spTree>
    <p:extLst>
      <p:ext uri="{BB962C8B-B14F-4D97-AF65-F5344CB8AC3E}">
        <p14:creationId xmlns:p14="http://schemas.microsoft.com/office/powerpoint/2010/main" val="13606367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0765"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9" y="260648"/>
            <a:ext cx="4032448" cy="6388485"/>
          </a:xfrm>
          <a:prstGeom prst="rect">
            <a:avLst/>
          </a:prstGeom>
        </p:spPr>
      </p:pic>
      <p:pic>
        <p:nvPicPr>
          <p:cNvPr id="3" name="Voi che sapete excerp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608" y="3284984"/>
            <a:ext cx="609600" cy="609600"/>
          </a:xfrm>
          <a:prstGeom prst="rect">
            <a:avLst/>
          </a:prstGeom>
        </p:spPr>
      </p:pic>
    </p:spTree>
    <p:extLst>
      <p:ext uri="{BB962C8B-B14F-4D97-AF65-F5344CB8AC3E}">
        <p14:creationId xmlns:p14="http://schemas.microsoft.com/office/powerpoint/2010/main" val="3356494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42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321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800"/>
              <a:t>René Jacobs, </a:t>
            </a:r>
            <a:r>
              <a:rPr lang="en-GB" sz="2800" i="1"/>
              <a:t>Le Monde </a:t>
            </a:r>
            <a:r>
              <a:rPr lang="en-GB" sz="2800"/>
              <a:t>November </a:t>
            </a:r>
            <a:r>
              <a:rPr lang="en-GB" sz="2800" smtClean="0"/>
              <a:t>1993:</a:t>
            </a:r>
            <a:endParaRPr lang="en-GB" sz="2800"/>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‘Il </a:t>
            </a:r>
            <a:r>
              <a:rPr lang="en-GB" dirty="0" err="1"/>
              <a:t>n’y</a:t>
            </a:r>
            <a:r>
              <a:rPr lang="en-GB" dirty="0"/>
              <a:t> a pas de </a:t>
            </a:r>
            <a:r>
              <a:rPr lang="en-GB" dirty="0" err="1"/>
              <a:t>voix</a:t>
            </a:r>
            <a:r>
              <a:rPr lang="en-GB" dirty="0"/>
              <a:t> baroque. </a:t>
            </a:r>
            <a:r>
              <a:rPr lang="en-GB" dirty="0" err="1"/>
              <a:t>Contrairement</a:t>
            </a:r>
            <a:r>
              <a:rPr lang="en-GB" dirty="0"/>
              <a:t> aux instruments qui </a:t>
            </a:r>
            <a:r>
              <a:rPr lang="en-GB" dirty="0" err="1"/>
              <a:t>vieillisent</a:t>
            </a:r>
            <a:r>
              <a:rPr lang="en-GB" dirty="0"/>
              <a:t> et se </a:t>
            </a:r>
            <a:r>
              <a:rPr lang="en-GB" dirty="0" err="1"/>
              <a:t>modifient</a:t>
            </a:r>
            <a:r>
              <a:rPr lang="en-GB" dirty="0"/>
              <a:t>, la </a:t>
            </a:r>
            <a:r>
              <a:rPr lang="en-GB" dirty="0" err="1"/>
              <a:t>voix</a:t>
            </a:r>
            <a:r>
              <a:rPr lang="en-GB" dirty="0"/>
              <a:t>, </a:t>
            </a:r>
            <a:r>
              <a:rPr lang="en-GB" dirty="0" err="1"/>
              <a:t>elle</a:t>
            </a:r>
            <a:r>
              <a:rPr lang="en-GB" dirty="0"/>
              <a:t>, </a:t>
            </a:r>
            <a:r>
              <a:rPr lang="en-GB" dirty="0" err="1"/>
              <a:t>n’évolue</a:t>
            </a:r>
            <a:r>
              <a:rPr lang="en-GB" dirty="0"/>
              <a:t> pas. La </a:t>
            </a:r>
            <a:r>
              <a:rPr lang="en-GB" dirty="0" err="1"/>
              <a:t>seule</a:t>
            </a:r>
            <a:r>
              <a:rPr lang="en-GB" dirty="0"/>
              <a:t> chose </a:t>
            </a:r>
            <a:r>
              <a:rPr lang="en-GB" dirty="0" err="1"/>
              <a:t>dont</a:t>
            </a:r>
            <a:r>
              <a:rPr lang="en-GB" dirty="0"/>
              <a:t> on </a:t>
            </a:r>
            <a:r>
              <a:rPr lang="en-GB" dirty="0" err="1"/>
              <a:t>soit</a:t>
            </a:r>
            <a:r>
              <a:rPr lang="en-GB" dirty="0"/>
              <a:t> </a:t>
            </a:r>
            <a:r>
              <a:rPr lang="en-GB" dirty="0" err="1"/>
              <a:t>sûr</a:t>
            </a:r>
            <a:r>
              <a:rPr lang="en-GB" dirty="0"/>
              <a:t>, </a:t>
            </a:r>
            <a:r>
              <a:rPr lang="en-GB" dirty="0" err="1"/>
              <a:t>c’est</a:t>
            </a:r>
            <a:r>
              <a:rPr lang="en-GB" dirty="0"/>
              <a:t> </a:t>
            </a:r>
            <a:r>
              <a:rPr lang="en-GB" dirty="0" err="1"/>
              <a:t>que</a:t>
            </a:r>
            <a:r>
              <a:rPr lang="en-GB" dirty="0"/>
              <a:t> les </a:t>
            </a:r>
            <a:r>
              <a:rPr lang="en-GB" dirty="0" err="1"/>
              <a:t>voix</a:t>
            </a:r>
            <a:r>
              <a:rPr lang="en-GB" dirty="0"/>
              <a:t> </a:t>
            </a:r>
            <a:r>
              <a:rPr lang="en-GB" dirty="0" err="1"/>
              <a:t>d’aujord’hui</a:t>
            </a:r>
            <a:r>
              <a:rPr lang="en-GB" dirty="0"/>
              <a:t>, </a:t>
            </a:r>
            <a:r>
              <a:rPr lang="en-GB" dirty="0" err="1"/>
              <a:t>sont</a:t>
            </a:r>
            <a:r>
              <a:rPr lang="en-GB" dirty="0"/>
              <a:t> </a:t>
            </a:r>
            <a:r>
              <a:rPr lang="en-GB" dirty="0" err="1"/>
              <a:t>indentiques</a:t>
            </a:r>
            <a:r>
              <a:rPr lang="en-GB" dirty="0"/>
              <a:t> à </a:t>
            </a:r>
            <a:r>
              <a:rPr lang="en-GB" dirty="0" err="1"/>
              <a:t>celles</a:t>
            </a:r>
            <a:r>
              <a:rPr lang="en-GB" dirty="0"/>
              <a:t> </a:t>
            </a:r>
            <a:r>
              <a:rPr lang="en-GB" dirty="0" err="1"/>
              <a:t>d’autrefois</a:t>
            </a:r>
            <a:r>
              <a:rPr lang="en-GB" dirty="0"/>
              <a:t>’.</a:t>
            </a:r>
          </a:p>
          <a:p>
            <a:pPr marL="0" indent="0">
              <a:buNone/>
            </a:pPr>
            <a:endParaRPr lang="en-GB" dirty="0"/>
          </a:p>
        </p:txBody>
      </p:sp>
    </p:spTree>
    <p:extLst>
      <p:ext uri="{BB962C8B-B14F-4D97-AF65-F5344CB8AC3E}">
        <p14:creationId xmlns:p14="http://schemas.microsoft.com/office/powerpoint/2010/main" val="2099491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hroat dissection"/>
          <p:cNvPicPr>
            <a:picLocks noChangeAspect="1" noChangeArrowheads="1"/>
          </p:cNvPicPr>
          <p:nvPr/>
        </p:nvPicPr>
        <p:blipFill>
          <a:blip r:embed="rId2">
            <a:extLst>
              <a:ext uri="{28A0092B-C50C-407E-A947-70E740481C1C}">
                <a14:useLocalDpi xmlns:a14="http://schemas.microsoft.com/office/drawing/2010/main" val="0"/>
              </a:ext>
            </a:extLst>
          </a:blip>
          <a:srcRect b="4102"/>
          <a:stretch>
            <a:fillRect/>
          </a:stretch>
        </p:blipFill>
        <p:spPr bwMode="auto">
          <a:xfrm>
            <a:off x="1835696" y="260648"/>
            <a:ext cx="4032448" cy="65540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6740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fr-FR" sz="3100" dirty="0" smtClean="0"/>
              <a:t/>
            </a:r>
            <a:br>
              <a:rPr lang="fr-FR" sz="3100" dirty="0" smtClean="0"/>
            </a:br>
            <a:r>
              <a:rPr lang="fr-FR" sz="3100" dirty="0" smtClean="0"/>
              <a:t>Bénigne </a:t>
            </a:r>
            <a:r>
              <a:rPr lang="fr-FR" sz="3100" dirty="0"/>
              <a:t>de </a:t>
            </a:r>
            <a:r>
              <a:rPr lang="fr-FR" sz="3100" dirty="0" err="1"/>
              <a:t>Bacilly</a:t>
            </a:r>
            <a:r>
              <a:rPr lang="fr-FR" sz="3100" dirty="0"/>
              <a:t>, </a:t>
            </a:r>
            <a:r>
              <a:rPr lang="fr-FR" sz="3100" i="1" dirty="0"/>
              <a:t>Remarques </a:t>
            </a:r>
            <a:r>
              <a:rPr lang="fr-FR" sz="3100" i="1" dirty="0" smtClean="0"/>
              <a:t>curieuses </a:t>
            </a:r>
            <a:r>
              <a:rPr lang="fr-FR" sz="3100" i="1" dirty="0"/>
              <a:t>sur l’art de bien chanter </a:t>
            </a:r>
            <a:r>
              <a:rPr lang="fr-FR" sz="3100" dirty="0"/>
              <a:t>(Paris, </a:t>
            </a:r>
            <a:r>
              <a:rPr lang="fr-FR" sz="3100" dirty="0" smtClean="0"/>
              <a:t>1668), </a:t>
            </a:r>
            <a:r>
              <a:rPr lang="fr-FR" sz="3100" dirty="0"/>
              <a:t>33: </a:t>
            </a:r>
            <a:r>
              <a:rPr lang="en-GB" dirty="0"/>
              <a:t/>
            </a:r>
            <a:br>
              <a:rPr lang="en-GB" dirty="0"/>
            </a:br>
            <a:endParaRPr lang="en-GB" dirty="0"/>
          </a:p>
        </p:txBody>
      </p:sp>
      <p:sp>
        <p:nvSpPr>
          <p:cNvPr id="4" name="Content Placeholder 3"/>
          <p:cNvSpPr>
            <a:spLocks noGrp="1"/>
          </p:cNvSpPr>
          <p:nvPr>
            <p:ph idx="1"/>
          </p:nvPr>
        </p:nvSpPr>
        <p:spPr/>
        <p:txBody>
          <a:bodyPr/>
          <a:lstStyle/>
          <a:p>
            <a:pPr marL="0" indent="0" algn="ctr">
              <a:buNone/>
            </a:pPr>
            <a:r>
              <a:rPr lang="fr-FR" dirty="0" smtClean="0"/>
              <a:t>‘Il </a:t>
            </a:r>
            <a:r>
              <a:rPr lang="fr-FR" dirty="0"/>
              <a:t>y a trois choses pour parvenir à bien chanter... à </a:t>
            </a:r>
            <a:r>
              <a:rPr lang="fr-FR" dirty="0" err="1"/>
              <a:t>sçavoir</a:t>
            </a:r>
            <a:r>
              <a:rPr lang="fr-FR" dirty="0"/>
              <a:t>, la Voix, le Disposition &amp; l’Oreille, ou </a:t>
            </a:r>
            <a:r>
              <a:rPr lang="fr-FR" dirty="0" smtClean="0"/>
              <a:t>l’Intelligence’.</a:t>
            </a:r>
            <a:endParaRPr lang="en-GB" dirty="0"/>
          </a:p>
          <a:p>
            <a:endParaRPr lang="en-GB" dirty="0"/>
          </a:p>
        </p:txBody>
      </p:sp>
    </p:spTree>
    <p:extLst>
      <p:ext uri="{BB962C8B-B14F-4D97-AF65-F5344CB8AC3E}">
        <p14:creationId xmlns:p14="http://schemas.microsoft.com/office/powerpoint/2010/main" val="197784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4294967295"/>
          </p:nvPr>
        </p:nvSpPr>
        <p:spPr>
          <a:xfrm>
            <a:off x="468313" y="1495425"/>
            <a:ext cx="8229600" cy="4525963"/>
          </a:xfrm>
        </p:spPr>
        <p:txBody>
          <a:bodyPr>
            <a:normAutofit/>
          </a:bodyPr>
          <a:lstStyle/>
          <a:p>
            <a:pPr>
              <a:buFontTx/>
              <a:buNone/>
            </a:pPr>
            <a:r>
              <a:rPr lang="en-GB" altLang="en-US" dirty="0" smtClean="0"/>
              <a:t>Aristotle, </a:t>
            </a:r>
            <a:r>
              <a:rPr lang="en-GB" altLang="en-US" i="1" dirty="0"/>
              <a:t>D</a:t>
            </a:r>
            <a:r>
              <a:rPr lang="en-GB" altLang="en-US" i="1" dirty="0" smtClean="0"/>
              <a:t>e Anima: </a:t>
            </a:r>
            <a:r>
              <a:rPr lang="en-GB" altLang="en-US" dirty="0" smtClean="0"/>
              <a:t>‘Voice </a:t>
            </a:r>
            <a:r>
              <a:rPr lang="en-GB" altLang="en-US" dirty="0"/>
              <a:t>is a kind of sound characteristic </a:t>
            </a:r>
            <a:r>
              <a:rPr lang="en-GB" altLang="en-US" dirty="0" smtClean="0"/>
              <a:t>of what </a:t>
            </a:r>
            <a:r>
              <a:rPr lang="en-GB" altLang="en-US" dirty="0"/>
              <a:t>has soul in it; nothing that is without soul utters </a:t>
            </a:r>
            <a:r>
              <a:rPr lang="en-GB" altLang="en-US" dirty="0" smtClean="0"/>
              <a:t>voice’. </a:t>
            </a:r>
          </a:p>
          <a:p>
            <a:pPr>
              <a:buFontTx/>
              <a:buNone/>
            </a:pP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642</Words>
  <Application>Microsoft Office PowerPoint</Application>
  <PresentationFormat>On-screen Show (4:3)</PresentationFormat>
  <Paragraphs>28</Paragraphs>
  <Slides>21</Slides>
  <Notes>2</Notes>
  <HiddenSlides>0</HiddenSlides>
  <MMClips>4</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5" baseType="lpstr">
      <vt:lpstr>Arial</vt:lpstr>
      <vt:lpstr>Calibri</vt:lpstr>
      <vt:lpstr>Office Theme</vt:lpstr>
      <vt:lpstr>Acrobat Document</vt:lpstr>
      <vt:lpstr>Reconstructing Historical Singing: Reality or Fantasy?  </vt:lpstr>
      <vt:lpstr>PowerPoint Presentation</vt:lpstr>
      <vt:lpstr>PowerPoint Presentation</vt:lpstr>
      <vt:lpstr>PowerPoint Presentation</vt:lpstr>
      <vt:lpstr>René Jacobs, Le Monde November 1993:</vt:lpstr>
      <vt:lpstr>PowerPoint Presentation</vt:lpstr>
      <vt:lpstr>PowerPoint Presentation</vt:lpstr>
      <vt:lpstr> Bénigne de Bacilly, Remarques curieuses sur l’art de bien chanter (Paris, 1668), 33:  </vt:lpstr>
      <vt:lpstr>PowerPoint Presentation</vt:lpstr>
      <vt:lpstr>PowerPoint Presentation</vt:lpstr>
      <vt:lpstr>Pierre de la Primaudaye, Suite de l’academie francoise (1580)</vt:lpstr>
      <vt:lpstr> Ottavio Durante, Arie devote, le quali contengono in se la maniera di cantar’ con gratia, l’imitation’ delle parole, et il modo di scriver passaggi, et altri affetti (Rome, 1608)</vt:lpstr>
      <vt:lpstr>PowerPoint Presentation</vt:lpstr>
      <vt:lpstr>PowerPoint Presentation</vt:lpstr>
      <vt:lpstr>PowerPoint Presentation</vt:lpstr>
      <vt:lpstr>PowerPoint Presentation</vt:lpstr>
      <vt:lpstr>Francesco Rognoni (1620)</vt:lpstr>
      <vt:lpstr>PowerPoint Presentation</vt:lpstr>
      <vt:lpstr>PowerPoint Presentation</vt:lpstr>
      <vt:lpstr>PowerPoint Presentation</vt:lpstr>
      <vt:lpstr>PowerPoint Presentation</vt:lpstr>
    </vt:vector>
  </TitlesOfParts>
  <Company>RNCM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Reconstructing Historical Singing: Reality or Fantasy?</dc:title>
  <dc:creator>Richard Wistreich</dc:creator>
  <cp:lastModifiedBy>Richard Wistreich</cp:lastModifiedBy>
  <cp:revision>36</cp:revision>
  <dcterms:created xsi:type="dcterms:W3CDTF">2014-02-15T11:57:54Z</dcterms:created>
  <dcterms:modified xsi:type="dcterms:W3CDTF">2016-05-05T17:56:11Z</dcterms:modified>
</cp:coreProperties>
</file>